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0C01"/>
    <a:srgbClr val="65191D"/>
    <a:srgbClr val="724918"/>
    <a:srgbClr val="480207"/>
    <a:srgbClr val="F5DCBE"/>
    <a:srgbClr val="BCA68B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5461F-D57A-41EA-9F92-AD35A63FD0F8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7552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94F39-E669-4A86-AF7A-E879B81F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10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294F39-E669-4A86-AF7A-E879B81FD2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0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031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834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12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732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269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144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511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001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74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438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700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78EFF-990A-4FEB-B8A7-BA06E47B03F6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7367D-B7FE-47AC-BE9E-5BBF71736A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12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drawing of a person&#10;&#10;Description automatically generated">
            <a:extLst>
              <a:ext uri="{FF2B5EF4-FFF2-40B4-BE49-F238E27FC236}">
                <a16:creationId xmlns:a16="http://schemas.microsoft.com/office/drawing/2014/main" id="{B9C273DC-2AD2-D641-594E-18F056D24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49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Freeform: Shape 1030">
            <a:extLst>
              <a:ext uri="{FF2B5EF4-FFF2-40B4-BE49-F238E27FC236}">
                <a16:creationId xmlns:a16="http://schemas.microsoft.com/office/drawing/2014/main" id="{22C6C9C9-83BF-4A6C-A1BF-C1735C61B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6524" y="1"/>
            <a:ext cx="7295477" cy="6853457"/>
          </a:xfrm>
          <a:custGeom>
            <a:avLst/>
            <a:gdLst>
              <a:gd name="connsiteX0" fmla="*/ 2113864 w 7295477"/>
              <a:gd name="connsiteY0" fmla="*/ 0 h 6853457"/>
              <a:gd name="connsiteX1" fmla="*/ 5731689 w 7295477"/>
              <a:gd name="connsiteY1" fmla="*/ 0 h 6853457"/>
              <a:gd name="connsiteX2" fmla="*/ 5792604 w 7295477"/>
              <a:gd name="connsiteY2" fmla="*/ 31199 h 6853457"/>
              <a:gd name="connsiteX3" fmla="*/ 7277638 w 7295477"/>
              <a:gd name="connsiteY3" fmla="*/ 1446415 h 6853457"/>
              <a:gd name="connsiteX4" fmla="*/ 7295477 w 7295477"/>
              <a:gd name="connsiteY4" fmla="*/ 1478103 h 6853457"/>
              <a:gd name="connsiteX5" fmla="*/ 7295477 w 7295477"/>
              <a:gd name="connsiteY5" fmla="*/ 5482224 h 6853457"/>
              <a:gd name="connsiteX6" fmla="*/ 7195301 w 7295477"/>
              <a:gd name="connsiteY6" fmla="*/ 5644337 h 6853457"/>
              <a:gd name="connsiteX7" fmla="*/ 5956878 w 7295477"/>
              <a:gd name="connsiteY7" fmla="*/ 6835380 h 6853457"/>
              <a:gd name="connsiteX8" fmla="*/ 5925438 w 7295477"/>
              <a:gd name="connsiteY8" fmla="*/ 6853457 h 6853457"/>
              <a:gd name="connsiteX9" fmla="*/ 1920114 w 7295477"/>
              <a:gd name="connsiteY9" fmla="*/ 6853457 h 6853457"/>
              <a:gd name="connsiteX10" fmla="*/ 1888674 w 7295477"/>
              <a:gd name="connsiteY10" fmla="*/ 6835380 h 6853457"/>
              <a:gd name="connsiteX11" fmla="*/ 0 w 7295477"/>
              <a:gd name="connsiteY11" fmla="*/ 3480517 h 6853457"/>
              <a:gd name="connsiteX12" fmla="*/ 2052949 w 7295477"/>
              <a:gd name="connsiteY12" fmla="*/ 31199 h 685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295477" h="6853457">
                <a:moveTo>
                  <a:pt x="2113864" y="0"/>
                </a:moveTo>
                <a:lnTo>
                  <a:pt x="5731689" y="0"/>
                </a:lnTo>
                <a:lnTo>
                  <a:pt x="5792604" y="31199"/>
                </a:lnTo>
                <a:cubicBezTo>
                  <a:pt x="6404018" y="363339"/>
                  <a:pt x="6917255" y="853303"/>
                  <a:pt x="7277638" y="1446415"/>
                </a:cubicBezTo>
                <a:lnTo>
                  <a:pt x="7295477" y="1478103"/>
                </a:lnTo>
                <a:lnTo>
                  <a:pt x="7295477" y="5482224"/>
                </a:lnTo>
                <a:lnTo>
                  <a:pt x="7195301" y="5644337"/>
                </a:lnTo>
                <a:cubicBezTo>
                  <a:pt x="6875688" y="6126745"/>
                  <a:pt x="6452261" y="6534378"/>
                  <a:pt x="5956878" y="6835380"/>
                </a:cubicBezTo>
                <a:lnTo>
                  <a:pt x="5925438" y="6853457"/>
                </a:lnTo>
                <a:lnTo>
                  <a:pt x="1920114" y="6853457"/>
                </a:lnTo>
                <a:lnTo>
                  <a:pt x="1888674" y="6835380"/>
                </a:lnTo>
                <a:cubicBezTo>
                  <a:pt x="756370" y="6147375"/>
                  <a:pt x="0" y="4902276"/>
                  <a:pt x="0" y="3480517"/>
                </a:cubicBezTo>
                <a:cubicBezTo>
                  <a:pt x="0" y="1991056"/>
                  <a:pt x="830121" y="695479"/>
                  <a:pt x="2052949" y="31199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DC30969-9A66-13FD-3431-F060258ACD8F}"/>
              </a:ext>
            </a:extLst>
          </p:cNvPr>
          <p:cNvSpPr txBox="1">
            <a:spLocks/>
          </p:cNvSpPr>
          <p:nvPr/>
        </p:nvSpPr>
        <p:spPr>
          <a:xfrm>
            <a:off x="5406618" y="1641579"/>
            <a:ext cx="6739107" cy="484478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Διαγωνισμό ζωγραφικής</a:t>
            </a:r>
            <a:b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με θέμα την</a:t>
            </a:r>
            <a:b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Ανατομία του Ανθρώπου</a:t>
            </a:r>
            <a:br>
              <a:rPr lang="el-GR" sz="2800" b="1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br>
              <a:rPr lang="el-GR" sz="2400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Τα έργα μπορούν να δημιουργηθούν με οποιοδήποτε </a:t>
            </a:r>
            <a:r>
              <a:rPr lang="el-GR" sz="1400" i="1" dirty="0">
                <a:solidFill>
                  <a:srgbClr val="480207"/>
                </a:solidFill>
                <a:latin typeface="Century Gothic" panose="020B0502020202020204" pitchFamily="34" charset="0"/>
              </a:rPr>
              <a:t>μέσο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,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σε οποιοδήποτε </a:t>
            </a:r>
            <a:r>
              <a:rPr lang="el-GR" sz="1400" i="1" dirty="0">
                <a:solidFill>
                  <a:srgbClr val="480207"/>
                </a:solidFill>
                <a:latin typeface="Century Gothic" panose="020B0502020202020204" pitchFamily="34" charset="0"/>
              </a:rPr>
              <a:t>υλικό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 και σε οποιεσδήποτε </a:t>
            </a:r>
            <a:r>
              <a:rPr lang="el-GR" sz="1400" i="1" dirty="0">
                <a:solidFill>
                  <a:srgbClr val="480207"/>
                </a:solidFill>
                <a:latin typeface="Century Gothic" panose="020B0502020202020204" pitchFamily="34" charset="0"/>
              </a:rPr>
              <a:t>διαστάσεις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 και να αφορούν οποιαδήποτε </a:t>
            </a:r>
            <a:r>
              <a:rPr lang="el-GR" sz="1400" i="1" dirty="0">
                <a:solidFill>
                  <a:srgbClr val="480207"/>
                </a:solidFill>
                <a:latin typeface="Century Gothic" panose="020B0502020202020204" pitchFamily="34" charset="0"/>
              </a:rPr>
              <a:t>ανατομική χώρα 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του ανθρώπινου σώματος.</a:t>
            </a:r>
          </a:p>
          <a:p>
            <a:pPr algn="ctr">
              <a:lnSpc>
                <a:spcPct val="100000"/>
              </a:lnSpc>
            </a:pPr>
            <a:b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Οι συμμετέχοντες (φοιτητές του Ιατρικού Τμήματος του </a:t>
            </a:r>
            <a:r>
              <a:rPr lang="el-GR" sz="1400" dirty="0" err="1">
                <a:solidFill>
                  <a:srgbClr val="480207"/>
                </a:solidFill>
                <a:latin typeface="Century Gothic" panose="020B0502020202020204" pitchFamily="34" charset="0"/>
              </a:rPr>
              <a:t>ΔΠΘ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 - και όχι μόνο!) θα πρέπει να παραδώσουν τα έργα τους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στη Γραμματεία του Εργαστηρίου Ανατομίας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μέχρι τη </a:t>
            </a:r>
            <a:r>
              <a:rPr lang="el-GR" sz="14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Δευτέρα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 </a:t>
            </a:r>
            <a:r>
              <a:rPr lang="el-GR" sz="14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5 Μαΐου 2025</a:t>
            </a:r>
            <a:r>
              <a:rPr lang="el-GR" sz="1600" dirty="0">
                <a:solidFill>
                  <a:srgbClr val="480207"/>
                </a:solidFill>
                <a:latin typeface="Century Gothic" panose="020B0502020202020204" pitchFamily="34" charset="0"/>
              </a:rPr>
              <a:t>.</a:t>
            </a:r>
            <a:br>
              <a:rPr lang="el-GR" sz="1600" b="1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br>
              <a:rPr lang="el-GR" sz="1600" b="1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Όλα τα έργα θα εκτεθούν στο </a:t>
            </a:r>
            <a:r>
              <a:rPr lang="el-GR" sz="14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Νομαρχείο</a:t>
            </a: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και θα βραβευτούν τα τρία καλύτερα,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μετά από συνδυασμό ψηφοφορίας των φοιτητών στο </a:t>
            </a:r>
            <a:r>
              <a:rPr lang="en-US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e-class </a:t>
            </a:r>
            <a:endParaRPr lang="el-GR" sz="1400" dirty="0">
              <a:solidFill>
                <a:srgbClr val="480207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και αξιολόγησης από Κριτική Επιτροπή Καθηγητών  </a:t>
            </a:r>
          </a:p>
          <a:p>
            <a:pPr algn="ctr">
              <a:lnSpc>
                <a:spcPct val="100000"/>
              </a:lnSpc>
            </a:pPr>
            <a:r>
              <a:rPr lang="el-GR" sz="1400" dirty="0">
                <a:solidFill>
                  <a:srgbClr val="480207"/>
                </a:solidFill>
                <a:latin typeface="Century Gothic" panose="020B0502020202020204" pitchFamily="34" charset="0"/>
              </a:rPr>
              <a:t>του Ιατρικού Τμήματος. </a:t>
            </a:r>
            <a:br>
              <a:rPr lang="el-GR" sz="1600" dirty="0">
                <a:solidFill>
                  <a:srgbClr val="480207"/>
                </a:solidFill>
                <a:latin typeface="Century Gothic" panose="020B0502020202020204" pitchFamily="34" charset="0"/>
              </a:rPr>
            </a:br>
            <a:br>
              <a:rPr lang="el-GR" sz="1400" dirty="0">
                <a:latin typeface="Century Gothic" panose="020B0502020202020204" pitchFamily="34" charset="0"/>
              </a:rPr>
            </a:br>
            <a:r>
              <a:rPr lang="el-GR" sz="24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8EDE5FC-D6A6-E555-868C-596F3265944A}"/>
              </a:ext>
            </a:extLst>
          </p:cNvPr>
          <p:cNvSpPr txBox="1">
            <a:spLocks/>
          </p:cNvSpPr>
          <p:nvPr/>
        </p:nvSpPr>
        <p:spPr>
          <a:xfrm>
            <a:off x="6836243" y="111347"/>
            <a:ext cx="3879859" cy="1235784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600" dirty="0">
                <a:solidFill>
                  <a:srgbClr val="480207"/>
                </a:solidFill>
                <a:latin typeface="Century Gothic" panose="020B0502020202020204" pitchFamily="34" charset="0"/>
              </a:rPr>
              <a:t>Το Εργαστήριο Ανατομίας </a:t>
            </a:r>
          </a:p>
          <a:p>
            <a:pPr marL="0" indent="0" algn="ctr">
              <a:buNone/>
            </a:pPr>
            <a:r>
              <a:rPr lang="el-GR" sz="1600" dirty="0">
                <a:solidFill>
                  <a:srgbClr val="480207"/>
                </a:solidFill>
                <a:latin typeface="Century Gothic" panose="020B0502020202020204" pitchFamily="34" charset="0"/>
              </a:rPr>
              <a:t>του Ιατρικού Τμήματος του </a:t>
            </a:r>
            <a:r>
              <a:rPr lang="el-GR" sz="1600" dirty="0" err="1">
                <a:solidFill>
                  <a:srgbClr val="480207"/>
                </a:solidFill>
                <a:latin typeface="Century Gothic" panose="020B0502020202020204" pitchFamily="34" charset="0"/>
              </a:rPr>
              <a:t>ΔΠΘ</a:t>
            </a:r>
            <a:endParaRPr lang="el-GR" sz="1600" dirty="0">
              <a:solidFill>
                <a:srgbClr val="480207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l-GR" sz="2200" b="1" dirty="0">
                <a:solidFill>
                  <a:srgbClr val="480207"/>
                </a:solidFill>
                <a:latin typeface="Century Gothic" panose="020B0502020202020204" pitchFamily="34" charset="0"/>
              </a:rPr>
              <a:t>προκηρύσσει</a:t>
            </a:r>
          </a:p>
        </p:txBody>
      </p:sp>
      <p:pic>
        <p:nvPicPr>
          <p:cNvPr id="5" name="Picture 4" descr="A black and white image of a person&#10;&#10;AI-generated content may be incorrect.">
            <a:extLst>
              <a:ext uri="{FF2B5EF4-FFF2-40B4-BE49-F238E27FC236}">
                <a16:creationId xmlns:a16="http://schemas.microsoft.com/office/drawing/2014/main" id="{F6540291-A177-82AE-54F0-E5820A5D348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prstClr val="black"/>
              <a:srgbClr val="530C01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58"/>
          <a:stretch/>
        </p:blipFill>
        <p:spPr>
          <a:xfrm>
            <a:off x="10566184" y="434361"/>
            <a:ext cx="762751" cy="91559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A red silhouette of a person with arms spread out in a circle&#10;&#10;AI-generated content may be incorrect.">
            <a:extLst>
              <a:ext uri="{FF2B5EF4-FFF2-40B4-BE49-F238E27FC236}">
                <a16:creationId xmlns:a16="http://schemas.microsoft.com/office/drawing/2014/main" id="{761268FD-F819-2CA8-EBA4-76F1F3C42AF0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746" y="541548"/>
            <a:ext cx="849365" cy="80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7066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14223</TotalTime>
  <Words>119</Words>
  <Application>Microsoft Office PowerPoint</Application>
  <PresentationFormat>Ευρεία οθόνη</PresentationFormat>
  <Paragraphs>13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Century Gothic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Διαγωνισμό καλλιτεχνικής Ανατομικής  απεικόνισης.   Το έργο μπορεί να είναι ζωγραφική με οποιοδήποτε μέσο και σε οποιοδήποτε υλικό, μπορεί να αφορά οποιαδήποτε ανατομική χώρα του ανθρώπινου σώματος και</dc:title>
  <dc:creator>Owner</dc:creator>
  <cp:lastModifiedBy>Δέσποινα Διαμαντούδη</cp:lastModifiedBy>
  <cp:revision>24</cp:revision>
  <cp:lastPrinted>2025-02-06T12:14:21Z</cp:lastPrinted>
  <dcterms:created xsi:type="dcterms:W3CDTF">2017-05-24T10:44:53Z</dcterms:created>
  <dcterms:modified xsi:type="dcterms:W3CDTF">2025-03-18T09:52:40Z</dcterms:modified>
</cp:coreProperties>
</file>